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4"/>
  </p:notesMasterIdLst>
  <p:sldIdLst>
    <p:sldId id="256" r:id="rId2"/>
    <p:sldId id="267" r:id="rId3"/>
    <p:sldId id="285" r:id="rId4"/>
    <p:sldId id="286" r:id="rId5"/>
    <p:sldId id="266" r:id="rId6"/>
    <p:sldId id="269" r:id="rId7"/>
    <p:sldId id="268" r:id="rId8"/>
    <p:sldId id="270" r:id="rId9"/>
    <p:sldId id="275" r:id="rId10"/>
    <p:sldId id="271" r:id="rId11"/>
    <p:sldId id="277" r:id="rId12"/>
    <p:sldId id="272" r:id="rId13"/>
    <p:sldId id="287" r:id="rId14"/>
    <p:sldId id="279" r:id="rId15"/>
    <p:sldId id="273" r:id="rId16"/>
    <p:sldId id="274" r:id="rId17"/>
    <p:sldId id="283" r:id="rId18"/>
    <p:sldId id="280" r:id="rId19"/>
    <p:sldId id="284" r:id="rId20"/>
    <p:sldId id="288" r:id="rId21"/>
    <p:sldId id="289"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585"/>
    <a:srgbClr val="C3C1C2"/>
    <a:srgbClr val="4472C4"/>
    <a:srgbClr val="C32F2F"/>
    <a:srgbClr val="CFDAF0"/>
    <a:srgbClr val="EFBDBD"/>
    <a:srgbClr val="C00000"/>
    <a:srgbClr val="000000"/>
    <a:srgbClr val="FFFFF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4" autoAdjust="0"/>
    <p:restoredTop sz="92010" autoAdjust="0"/>
  </p:normalViewPr>
  <p:slideViewPr>
    <p:cSldViewPr snapToGrid="0">
      <p:cViewPr>
        <p:scale>
          <a:sx n="75" d="100"/>
          <a:sy n="75" d="100"/>
        </p:scale>
        <p:origin x="2046" y="660"/>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241871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4/1/2024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4/1/2024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package" Target="../embeddings/Microsoft_Excel_Worksheet3.xlsx"/></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package" Target="../embeddings/Microsoft_Excel_Worksheet5.xlsx"/><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43.emf"/><Relationship Id="rId5" Type="http://schemas.openxmlformats.org/officeDocument/2006/relationships/image" Target="../media/image46.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dirty="0"/>
              <a:t> Workshop, 2024</a:t>
            </a:r>
          </a:p>
          <a:p>
            <a:r>
              <a:rPr lang="en-US" dirty="0"/>
              <a:t>Bruce Corliss, PhD and Allison Dickey, PhD</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5"/>
            <a:chOff x="-10152" y="648093"/>
            <a:chExt cx="2164485" cy="6206115"/>
          </a:xfrm>
        </p:grpSpPr>
        <p:sp>
          <p:nvSpPr>
            <p:cNvPr id="4" name="Rectangle 3">
              <a:extLst>
                <a:ext uri="{FF2B5EF4-FFF2-40B4-BE49-F238E27FC236}">
                  <a16:creationId xmlns:a16="http://schemas.microsoft.com/office/drawing/2014/main" id="{2ACF68E3-021B-0583-726E-CD7EACC0D44D}"/>
                </a:ext>
              </a:extLst>
            </p:cNvPr>
            <p:cNvSpPr/>
            <p:nvPr/>
          </p:nvSpPr>
          <p:spPr>
            <a:xfrm>
              <a:off x="0" y="5124449"/>
              <a:ext cx="2154333" cy="172975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0963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grpSp>
        <p:nvGrpSpPr>
          <p:cNvPr id="12" name="Group 11">
            <a:extLst>
              <a:ext uri="{FF2B5EF4-FFF2-40B4-BE49-F238E27FC236}">
                <a16:creationId xmlns:a16="http://schemas.microsoft.com/office/drawing/2014/main" id="{8D577BAF-33A7-7DDB-AC3F-2FF810E1BCE8}"/>
              </a:ext>
            </a:extLst>
          </p:cNvPr>
          <p:cNvGrpSpPr/>
          <p:nvPr/>
        </p:nvGrpSpPr>
        <p:grpSpPr>
          <a:xfrm>
            <a:off x="2095292" y="1202697"/>
            <a:ext cx="4248133" cy="5530605"/>
            <a:chOff x="2095292" y="1202697"/>
            <a:chExt cx="4248133" cy="5530605"/>
          </a:xfrm>
        </p:grpSpPr>
        <p:sp>
          <p:nvSpPr>
            <p:cNvPr id="11" name="TextBox 10">
              <a:extLst>
                <a:ext uri="{FF2B5EF4-FFF2-40B4-BE49-F238E27FC236}">
                  <a16:creationId xmlns:a16="http://schemas.microsoft.com/office/drawing/2014/main" id="{77E841F9-8238-A8A4-7598-C94333C0ADE7}"/>
                </a:ext>
              </a:extLst>
            </p:cNvPr>
            <p:cNvSpPr txBox="1"/>
            <p:nvPr/>
          </p:nvSpPr>
          <p:spPr>
            <a:xfrm>
              <a:off x="2122368" y="5704538"/>
              <a:ext cx="3973632" cy="400110"/>
            </a:xfrm>
            <a:prstGeom prst="rect">
              <a:avLst/>
            </a:prstGeom>
            <a:noFill/>
          </p:spPr>
          <p:txBody>
            <a:bodyPr wrap="square">
              <a:spAutoFit/>
            </a:bodyPr>
            <a:lstStyle/>
            <a:p>
              <a:r>
                <a:rPr lang="en-US" sz="2000" b="1" dirty="0"/>
                <a:t>Reduce dimensions (nonlinear).</a:t>
              </a:r>
            </a:p>
          </p:txBody>
        </p:sp>
        <p:sp>
          <p:nvSpPr>
            <p:cNvPr id="13" name="TextBox 12">
              <a:extLst>
                <a:ext uri="{FF2B5EF4-FFF2-40B4-BE49-F238E27FC236}">
                  <a16:creationId xmlns:a16="http://schemas.microsoft.com/office/drawing/2014/main" id="{F8648772-4B43-1981-09C3-AE9C3F2B1C9E}"/>
                </a:ext>
              </a:extLst>
            </p:cNvPr>
            <p:cNvSpPr txBox="1"/>
            <p:nvPr/>
          </p:nvSpPr>
          <p:spPr>
            <a:xfrm>
              <a:off x="2102858" y="6333192"/>
              <a:ext cx="1574002" cy="400110"/>
            </a:xfrm>
            <a:prstGeom prst="rect">
              <a:avLst/>
            </a:prstGeom>
            <a:noFill/>
          </p:spPr>
          <p:txBody>
            <a:bodyPr wrap="square">
              <a:spAutoFit/>
            </a:bodyPr>
            <a:lstStyle/>
            <a:p>
              <a:r>
                <a:rPr lang="en-US" sz="2000" b="1" dirty="0"/>
                <a:t>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95292" y="4956493"/>
              <a:ext cx="2451199" cy="400110"/>
            </a:xfrm>
            <a:prstGeom prst="rect">
              <a:avLst/>
            </a:prstGeom>
            <a:noFill/>
          </p:spPr>
          <p:txBody>
            <a:bodyPr wrap="square">
              <a:spAutoFit/>
            </a:bodyPr>
            <a:lstStyle/>
            <a:p>
              <a:r>
                <a:rPr lang="en-US" sz="2000" b="1" dirty="0"/>
                <a:t>Identify cell clusters.</a:t>
              </a:r>
            </a:p>
          </p:txBody>
        </p:sp>
        <p:sp>
          <p:nvSpPr>
            <p:cNvPr id="21" name="TextBox 20">
              <a:extLst>
                <a:ext uri="{FF2B5EF4-FFF2-40B4-BE49-F238E27FC236}">
                  <a16:creationId xmlns:a16="http://schemas.microsoft.com/office/drawing/2014/main" id="{0EE6B5BE-57B8-B14A-43A2-C62820147503}"/>
                </a:ext>
              </a:extLst>
            </p:cNvPr>
            <p:cNvSpPr txBox="1"/>
            <p:nvPr/>
          </p:nvSpPr>
          <p:spPr>
            <a:xfrm>
              <a:off x="2102858" y="4102296"/>
              <a:ext cx="3321031" cy="400110"/>
            </a:xfrm>
            <a:prstGeom prst="rect">
              <a:avLst/>
            </a:prstGeom>
            <a:noFill/>
          </p:spPr>
          <p:txBody>
            <a:bodyPr wrap="square">
              <a:spAutoFit/>
            </a:bodyPr>
            <a:lstStyle/>
            <a:p>
              <a:r>
                <a:rPr lang="en-US" sz="2000" b="1" dirty="0"/>
                <a:t>Reduce dimensions (linear).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102858" y="1886958"/>
              <a:ext cx="3973632" cy="400110"/>
            </a:xfrm>
            <a:prstGeom prst="rect">
              <a:avLst/>
            </a:prstGeom>
            <a:noFill/>
          </p:spPr>
          <p:txBody>
            <a:bodyPr wrap="square">
              <a:spAutoFit/>
            </a:bodyPr>
            <a:lstStyle/>
            <a:p>
              <a:r>
                <a:rPr lang="en-US" sz="2000" b="1" dirty="0"/>
                <a:t>Remove low </a:t>
              </a:r>
              <a:r>
                <a:rPr lang="en-US" sz="2000" b="1"/>
                <a:t>quality data.</a:t>
              </a:r>
              <a:endParaRPr lang="en-US" sz="2000" b="1" dirty="0"/>
            </a:p>
          </p:txBody>
        </p:sp>
        <p:sp>
          <p:nvSpPr>
            <p:cNvPr id="26" name="TextBox 25">
              <a:extLst>
                <a:ext uri="{FF2B5EF4-FFF2-40B4-BE49-F238E27FC236}">
                  <a16:creationId xmlns:a16="http://schemas.microsoft.com/office/drawing/2014/main" id="{A1171442-50AD-9DD1-6AE9-0E7AA9CB851C}"/>
                </a:ext>
              </a:extLst>
            </p:cNvPr>
            <p:cNvSpPr txBox="1"/>
            <p:nvPr/>
          </p:nvSpPr>
          <p:spPr>
            <a:xfrm>
              <a:off x="2102858" y="1202697"/>
              <a:ext cx="2906832" cy="400110"/>
            </a:xfrm>
            <a:prstGeom prst="rect">
              <a:avLst/>
            </a:prstGeom>
            <a:noFill/>
          </p:spPr>
          <p:txBody>
            <a:bodyPr wrap="square">
              <a:spAutoFit/>
            </a:bodyPr>
            <a:lstStyle/>
            <a:p>
              <a:r>
                <a:rPr lang="en-US" sz="2000" b="1" dirty="0"/>
                <a:t>Add/correct metadata.</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95292" y="2474615"/>
              <a:ext cx="4248133" cy="400110"/>
            </a:xfrm>
            <a:prstGeom prst="rect">
              <a:avLst/>
            </a:prstGeom>
            <a:noFill/>
          </p:spPr>
          <p:txBody>
            <a:bodyPr wrap="square">
              <a:spAutoFit/>
            </a:bodyPr>
            <a:lstStyle/>
            <a:p>
              <a:r>
                <a:rPr lang="en-US" sz="2000" b="1" dirty="0"/>
                <a:t>Make comparable across genes.</a:t>
              </a:r>
            </a:p>
          </p:txBody>
        </p:sp>
      </p:gr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123097" y="3146124"/>
            <a:ext cx="3630004" cy="707886"/>
          </a:xfrm>
          <a:prstGeom prst="rect">
            <a:avLst/>
          </a:prstGeom>
          <a:noFill/>
        </p:spPr>
        <p:txBody>
          <a:bodyPr wrap="square">
            <a:spAutoFit/>
          </a:bodyPr>
          <a:lstStyle/>
          <a:p>
            <a:r>
              <a:rPr lang="en-US" sz="2000" b="1" dirty="0"/>
              <a:t>Make comparable across cells (and regress confounders).</a:t>
            </a:r>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638613"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200425" y="137660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600354" y="85699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0" y="629174"/>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54853" y="1376604"/>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140200"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224139" y="2053327"/>
            <a:ext cx="4414661" cy="3860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263462" y="712738"/>
            <a:ext cx="4912538" cy="6060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629173"/>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
        <p:nvSpPr>
          <p:cNvPr id="4" name="TextBox 3">
            <a:extLst>
              <a:ext uri="{FF2B5EF4-FFF2-40B4-BE49-F238E27FC236}">
                <a16:creationId xmlns:a16="http://schemas.microsoft.com/office/drawing/2014/main" id="{24E53D7E-2A55-ADEE-50C6-11B7B7F4C36C}"/>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D2EA4C03-FCA9-F8B3-E9C7-B49342EDFAF4}"/>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98756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72061" cy="6286533"/>
            <a:chOff x="2606153" y="499624"/>
            <a:chExt cx="7472061"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38300" y="1351128"/>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39197" y="2846973"/>
              <a:ext cx="301686" cy="369332"/>
              <a:chOff x="-23321" y="641961"/>
              <a:chExt cx="301686"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32" name="Picture 1031">
            <a:extLst>
              <a:ext uri="{FF2B5EF4-FFF2-40B4-BE49-F238E27FC236}">
                <a16:creationId xmlns:a16="http://schemas.microsoft.com/office/drawing/2014/main" id="{80516B8C-1D1A-F6C3-377B-DAADD35C64CE}"/>
              </a:ext>
            </a:extLst>
          </p:cNvPr>
          <p:cNvPicPr>
            <a:picLocks noChangeAspect="1"/>
          </p:cNvPicPr>
          <p:nvPr/>
        </p:nvPicPr>
        <p:blipFill>
          <a:blip r:embed="rId3"/>
          <a:stretch>
            <a:fillRect/>
          </a:stretch>
        </p:blipFill>
        <p:spPr>
          <a:xfrm>
            <a:off x="3149600" y="1176737"/>
            <a:ext cx="6077798" cy="790685"/>
          </a:xfrm>
          <a:prstGeom prst="rect">
            <a:avLst/>
          </a:prstGeom>
        </p:spPr>
      </p:pic>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88130" y="768862"/>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507742" y="1167293"/>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249432" y="4520945"/>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7647675" y="4044099"/>
            <a:ext cx="4497013"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403772" y="2082808"/>
            <a:ext cx="5515356" cy="954107"/>
          </a:xfrm>
          <a:prstGeom prst="rect">
            <a:avLst/>
          </a:prstGeom>
          <a:noFill/>
        </p:spPr>
        <p:txBody>
          <a:bodyPr wrap="squar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2288130" y="5191915"/>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123919" y="4145696"/>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2" y="1742153"/>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85898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294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3559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082565"/>
            <a:ext cx="2119121" cy="372969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3759</TotalTime>
  <Words>1502</Words>
  <Application>Microsoft Office PowerPoint</Application>
  <PresentationFormat>Widescreen</PresentationFormat>
  <Paragraphs>369</Paragraphs>
  <Slides>22</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Calibri</vt:lpstr>
      <vt:lpstr>Calibri Light</vt:lpstr>
      <vt:lpstr>Lato</vt:lpstr>
      <vt:lpstr>source-serif-pro</vt:lpstr>
      <vt:lpstr>Office Theme</vt:lpstr>
      <vt:lpstr>Worksheet</vt:lpstr>
      <vt:lpstr>Module 3: Processing scRNA-Seq with Seurat</vt:lpstr>
      <vt:lpstr>Processing Pipeline Overview</vt:lpstr>
      <vt:lpstr>Note: Integration and Changes Seurat V5 Pipeline</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Integrating Datasets</vt:lpstr>
      <vt:lpstr>Identifying Neighboring Cells</vt:lpstr>
      <vt:lpstr>Use Neighbor Graphs to Identify Clusters</vt:lpstr>
      <vt:lpstr>Nonlinear Dimension Reduction</vt:lpstr>
      <vt:lpstr>Why use not use tSNE?</vt:lpstr>
      <vt:lpstr>Limitation of Interpreting UMAP Clusters</vt:lpstr>
      <vt:lpstr>Other Features of Seurat</vt:lpstr>
      <vt:lpstr>scRNA-Seq pipelines are consistent across technologies &amp; packages</vt:lpstr>
      <vt:lpstr>Research Outputs from scRNA-Seq</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354</cp:revision>
  <dcterms:created xsi:type="dcterms:W3CDTF">2024-01-01T16:06:19Z</dcterms:created>
  <dcterms:modified xsi:type="dcterms:W3CDTF">2024-04-01T14:49:32Z</dcterms:modified>
</cp:coreProperties>
</file>